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08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56BA94-91B2-45C6-9A0C-E14C50E3B1A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55B5E-0B97-4338-AB86-A654FE257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83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87951-63D4-4D14-9574-DEB2E66721E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273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03213" lvl="1" indent="-360363" algn="just">
              <a:lnSpc>
                <a:spcPct val="90000"/>
              </a:lnSpc>
              <a:buClr>
                <a:srgbClr val="068CA2"/>
              </a:buClr>
              <a:buFont typeface="Arial" panose="020B0604020202020204" pitchFamily="34" charset="0"/>
              <a:buChar char="•"/>
            </a:pPr>
            <a:r>
              <a:rPr lang="en-GB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</a:t>
            </a:r>
            <a:r>
              <a:rPr lang="en-GB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will be conducting the economic appraisal of the different grassland management options</a:t>
            </a:r>
            <a:endParaRPr lang="en-GB" sz="20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03213" lvl="1" indent="-360363" algn="just">
              <a:lnSpc>
                <a:spcPct val="90000"/>
              </a:lnSpc>
              <a:buClr>
                <a:srgbClr val="068CA2"/>
              </a:buClr>
              <a:buFont typeface="Arial" panose="020B0604020202020204" pitchFamily="34" charset="0"/>
              <a:buChar char="•"/>
            </a:pPr>
            <a:r>
              <a:rPr lang="en-GB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aim of the appraisal is a cost benefit analysis of the change in different management options</a:t>
            </a:r>
          </a:p>
          <a:p>
            <a:pPr marL="285750" lvl="1" indent="-342900" algn="just">
              <a:lnSpc>
                <a:spcPct val="90000"/>
              </a:lnSpc>
              <a:buClr>
                <a:srgbClr val="068CA2"/>
              </a:buClr>
              <a:buFont typeface="Arial" panose="020B0604020202020204" pitchFamily="34" charset="0"/>
              <a:buChar char="•"/>
            </a:pPr>
            <a:endParaRPr lang="en-GB" sz="20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760413" lvl="2" indent="-360363" algn="just">
              <a:lnSpc>
                <a:spcPct val="90000"/>
              </a:lnSpc>
              <a:buClr>
                <a:srgbClr val="068CA2"/>
              </a:buClr>
              <a:buFont typeface="Arial" panose="020B0604020202020204" pitchFamily="34" charset="0"/>
              <a:buChar char="•"/>
            </a:pPr>
            <a:r>
              <a:rPr lang="en-GB" dirty="0" smtClean="0"/>
              <a:t>This will include the wider social, environmental and economic benefits</a:t>
            </a:r>
          </a:p>
          <a:p>
            <a:pPr marL="303213" lvl="1" indent="-360363" algn="just">
              <a:lnSpc>
                <a:spcPct val="90000"/>
              </a:lnSpc>
              <a:buClr>
                <a:srgbClr val="068CA2"/>
              </a:buClr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 will be presented to wider stakeholders and decision makers</a:t>
            </a:r>
          </a:p>
          <a:p>
            <a:pPr marL="114300" lvl="1" indent="-171450" algn="just">
              <a:lnSpc>
                <a:spcPct val="90000"/>
              </a:lnSpc>
              <a:buClr>
                <a:srgbClr val="068CA2"/>
              </a:buClr>
              <a:buFont typeface="Arial" panose="020B0604020202020204" pitchFamily="34" charset="0"/>
              <a:buChar char="•"/>
            </a:pP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03213" lvl="1" indent="-360363" algn="just">
              <a:lnSpc>
                <a:spcPct val="90000"/>
              </a:lnSpc>
              <a:buClr>
                <a:srgbClr val="068CA2"/>
              </a:buClr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EA and process will be included in the project’s Toolkit 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87951-63D4-4D14-9574-DEB2E66721E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688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dirty="0" smtClean="0"/>
              <a:t>What we have done so far is identify</a:t>
            </a:r>
            <a:r>
              <a:rPr lang="en-GB" altLang="en-US" baseline="0" dirty="0" smtClean="0"/>
              <a:t> some data needs that will enable and/or enhance the CBA</a:t>
            </a:r>
          </a:p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b="0" baseline="0" dirty="0" smtClean="0"/>
              <a:t>These next couple of slides set out the data needs, which have been circulated via email  in the previous weeks.</a:t>
            </a:r>
            <a:endParaRPr lang="en-GB" altLang="en-US" b="0" dirty="0" smtClean="0"/>
          </a:p>
          <a:p>
            <a:pPr eaLnBrk="1" hangingPunct="1">
              <a:spcBef>
                <a:spcPct val="0"/>
              </a:spcBef>
            </a:pPr>
            <a:endParaRPr lang="en-GB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87951-63D4-4D14-9574-DEB2E66721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688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27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27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505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260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74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426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903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971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40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33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200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: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9144000" cy="548680"/>
          </a:xfrm>
          <a:prstGeom prst="rect">
            <a:avLst/>
          </a:prstGeom>
          <a:solidFill>
            <a:srgbClr val="068CA2"/>
          </a:solidFill>
          <a:ln>
            <a:solidFill>
              <a:srgbClr val="068C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631832" y="6206670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i="0" baseline="0" dirty="0" smtClean="0">
                <a:solidFill>
                  <a:srgbClr val="068CA2"/>
                </a:solidFill>
                <a:latin typeface="Trebuchet MS" pitchFamily="34" charset="0"/>
              </a:rPr>
              <a:t>eftec</a:t>
            </a:r>
            <a:endParaRPr lang="en-GB" sz="3600" b="1" i="0" baseline="0" dirty="0">
              <a:solidFill>
                <a:srgbClr val="068CA2"/>
              </a:solidFill>
              <a:latin typeface="Trebuchet MS" pitchFamily="34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0" y="14485"/>
            <a:ext cx="8150391" cy="535179"/>
          </a:xfrm>
        </p:spPr>
        <p:txBody>
          <a:bodyPr>
            <a:normAutofit/>
          </a:bodyPr>
          <a:lstStyle>
            <a:lvl1pPr algn="l">
              <a:defRPr sz="2800" cap="all" baseline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 smtClean="0"/>
              <a:t>X. Section heading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052735"/>
            <a:ext cx="8229600" cy="5152951"/>
          </a:xfrm>
        </p:spPr>
        <p:txBody>
          <a:bodyPr>
            <a:normAutofit/>
          </a:bodyPr>
          <a:lstStyle>
            <a:lvl1pPr marL="514350" indent="-514350"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2400" b="0" baseline="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"/>
              <a:defRPr sz="2400" baseline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buClr>
                <a:schemeClr val="accent4">
                  <a:lumMod val="75000"/>
                </a:schemeClr>
              </a:buClr>
              <a:buFont typeface="Trebuchet MS" panose="020B0603020202020204" pitchFamily="34" charset="0"/>
              <a:buChar char="−"/>
              <a:defRPr sz="18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 smtClean="0"/>
              <a:t>First level</a:t>
            </a:r>
          </a:p>
          <a:p>
            <a:pPr lvl="0"/>
            <a:endParaRPr lang="en-GB" dirty="0" smtClean="0"/>
          </a:p>
          <a:p>
            <a:pPr lvl="1"/>
            <a:r>
              <a:rPr lang="en-GB" sz="2000" dirty="0" smtClean="0"/>
              <a:t>Second level</a:t>
            </a:r>
          </a:p>
          <a:p>
            <a:pPr lvl="1"/>
            <a:endParaRPr lang="en-GB" sz="2000" dirty="0" smtClean="0"/>
          </a:p>
          <a:p>
            <a:pPr lvl="2"/>
            <a:r>
              <a:rPr lang="en-GB" dirty="0" smtClean="0"/>
              <a:t>Third level</a:t>
            </a:r>
            <a:endParaRPr lang="en-GB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9248" y="6213163"/>
            <a:ext cx="2133600" cy="508311"/>
          </a:xfrm>
        </p:spPr>
        <p:txBody>
          <a:bodyPr/>
          <a:lstStyle>
            <a:lvl1pPr algn="l">
              <a:defRPr>
                <a:latin typeface="Trebuchet MS" panose="020B0603020202020204" pitchFamily="34" charset="0"/>
              </a:defRPr>
            </a:lvl1pPr>
          </a:lstStyle>
          <a:p>
            <a:fld id="{00BB57F5-38DE-443C-A5B0-9E8C975FFD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412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36512" y="0"/>
            <a:ext cx="2736304" cy="6858000"/>
          </a:xfrm>
          <a:prstGeom prst="rect">
            <a:avLst/>
          </a:prstGeom>
          <a:solidFill>
            <a:srgbClr val="068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5496" y="116632"/>
            <a:ext cx="2411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i="0" baseline="0" dirty="0" smtClean="0">
                <a:solidFill>
                  <a:schemeClr val="bg1"/>
                </a:solidFill>
                <a:latin typeface="Trebuchet MS" pitchFamily="34" charset="0"/>
              </a:rPr>
              <a:t>eftec</a:t>
            </a:r>
            <a:endParaRPr lang="en-GB" sz="7200" b="1" i="0" baseline="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79512" y="1187926"/>
            <a:ext cx="25740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>
                <a:solidFill>
                  <a:schemeClr val="bg1"/>
                </a:solidFill>
                <a:latin typeface="Trebuchet MS" pitchFamily="34" charset="0"/>
              </a:rPr>
              <a:t>Economics for the Environment</a:t>
            </a:r>
            <a:r>
              <a:rPr lang="en-GB" sz="2200" baseline="0" dirty="0" smtClean="0">
                <a:solidFill>
                  <a:schemeClr val="bg1"/>
                </a:solidFill>
                <a:latin typeface="Trebuchet MS" pitchFamily="34" charset="0"/>
              </a:rPr>
              <a:t> Consultancy</a:t>
            </a:r>
            <a:endParaRPr lang="en-GB" sz="220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 hasCustomPrompt="1"/>
          </p:nvPr>
        </p:nvSpPr>
        <p:spPr>
          <a:xfrm>
            <a:off x="2771800" y="556381"/>
            <a:ext cx="5883140" cy="720237"/>
          </a:xfrm>
        </p:spPr>
        <p:txBody>
          <a:bodyPr>
            <a:normAutofit/>
          </a:bodyPr>
          <a:lstStyle>
            <a:lvl1pPr marL="0" indent="0" algn="r">
              <a:buNone/>
              <a:defRPr sz="3600" b="0" baseline="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 smtClean="0"/>
              <a:t>[Title of presentation]</a:t>
            </a:r>
            <a:endParaRPr lang="en-GB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3121082" y="6392361"/>
            <a:ext cx="2808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rebuchet MS" panose="020B0603020202020204" pitchFamily="34" charset="0"/>
              </a:rPr>
              <a:t>Source</a:t>
            </a:r>
            <a:r>
              <a:rPr lang="en-GB" sz="1200" dirty="0">
                <a:latin typeface="Trebuchet MS" panose="020B0603020202020204" pitchFamily="34" charset="0"/>
              </a:rPr>
              <a:t>: 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25760" y="4432787"/>
            <a:ext cx="2502024" cy="508381"/>
          </a:xfrm>
        </p:spPr>
        <p:txBody>
          <a:bodyPr>
            <a:normAutofit/>
          </a:bodyPr>
          <a:lstStyle>
            <a:lvl1pPr marL="0" indent="0" algn="l">
              <a:buNone/>
              <a:defRPr sz="1800" b="0" i="1" baseline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 smtClean="0"/>
              <a:t>[Presenter(s) name]</a:t>
            </a:r>
            <a:endParaRPr lang="en-GB" dirty="0"/>
          </a:p>
        </p:txBody>
      </p:sp>
      <p:sp>
        <p:nvSpPr>
          <p:cNvPr id="40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25760" y="5152867"/>
            <a:ext cx="2502024" cy="681284"/>
          </a:xfrm>
        </p:spPr>
        <p:txBody>
          <a:bodyPr>
            <a:normAutofit/>
          </a:bodyPr>
          <a:lstStyle>
            <a:lvl1pPr marL="0" indent="0" algn="l">
              <a:buNone/>
              <a:defRPr sz="1800" b="0" i="1" baseline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 smtClean="0"/>
              <a:t>[Conference/Meeting name]</a:t>
            </a:r>
            <a:endParaRPr lang="en-GB" dirty="0"/>
          </a:p>
        </p:txBody>
      </p:sp>
      <p:sp>
        <p:nvSpPr>
          <p:cNvPr id="41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25760" y="6193033"/>
            <a:ext cx="2502024" cy="332311"/>
          </a:xfrm>
        </p:spPr>
        <p:txBody>
          <a:bodyPr>
            <a:normAutofit/>
          </a:bodyPr>
          <a:lstStyle>
            <a:lvl1pPr marL="0" indent="0" algn="l">
              <a:buNone/>
              <a:defRPr sz="1200" b="0" i="1" baseline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 smtClean="0"/>
              <a:t>[Date]</a:t>
            </a:r>
            <a:endParaRPr lang="en-GB" dirty="0"/>
          </a:p>
        </p:txBody>
      </p:sp>
      <p:sp>
        <p:nvSpPr>
          <p:cNvPr id="43" name="Content Placeholder 2"/>
          <p:cNvSpPr>
            <a:spLocks noGrp="1"/>
          </p:cNvSpPr>
          <p:nvPr>
            <p:ph idx="14" hasCustomPrompt="1"/>
          </p:nvPr>
        </p:nvSpPr>
        <p:spPr>
          <a:xfrm>
            <a:off x="3646654" y="6411646"/>
            <a:ext cx="1810072" cy="279648"/>
          </a:xfrm>
        </p:spPr>
        <p:txBody>
          <a:bodyPr>
            <a:normAutofit/>
          </a:bodyPr>
          <a:lstStyle>
            <a:lvl1pPr marL="0" indent="0" algn="l">
              <a:buNone/>
              <a:defRPr sz="1200" b="0" baseline="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 smtClean="0"/>
              <a:t>[reference of source]</a:t>
            </a:r>
            <a:endParaRPr lang="en-GB" dirty="0"/>
          </a:p>
        </p:txBody>
      </p:sp>
      <p:sp>
        <p:nvSpPr>
          <p:cNvPr id="4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113584" y="1988840"/>
            <a:ext cx="5523100" cy="4381730"/>
          </a:xfrm>
        </p:spPr>
        <p:txBody>
          <a:bodyPr>
            <a:normAutofit/>
          </a:bodyPr>
          <a:lstStyle>
            <a:lvl1pPr marL="0" indent="0" algn="r">
              <a:buNone/>
              <a:defRPr sz="3600" b="0" baseline="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 smtClean="0"/>
              <a:t>[Images images]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6152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448C4-30EE-425B-8921-280397E7FE65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BAE6A-2A95-4484-83F6-DFE2F81758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78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83768" y="188483"/>
            <a:ext cx="6768752" cy="720237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GB" dirty="0" smtClean="0"/>
              <a:t>Don’t Mow Let it grow - Economic Appraisal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dirty="0" smtClean="0"/>
              <a:t>Erin Gianferrara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DMLIG SG meeting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GB" dirty="0" smtClean="0"/>
              <a:t>Thursday 13</a:t>
            </a:r>
            <a:r>
              <a:rPr lang="en-GB" baseline="30000" dirty="0" smtClean="0"/>
              <a:t>th</a:t>
            </a:r>
            <a:r>
              <a:rPr lang="en-GB" dirty="0" smtClean="0"/>
              <a:t> October 2016</a:t>
            </a:r>
            <a:endParaRPr lang="en-GB" dirty="0"/>
          </a:p>
        </p:txBody>
      </p:sp>
      <p:sp>
        <p:nvSpPr>
          <p:cNvPr id="24" name="Content Placeholder 23"/>
          <p:cNvSpPr>
            <a:spLocks noGrp="1"/>
          </p:cNvSpPr>
          <p:nvPr>
            <p:ph idx="14"/>
          </p:nvPr>
        </p:nvSpPr>
        <p:spPr>
          <a:xfrm>
            <a:off x="3691502" y="6438806"/>
            <a:ext cx="6613978" cy="329722"/>
          </a:xfrm>
        </p:spPr>
        <p:txBody>
          <a:bodyPr>
            <a:normAutofit/>
          </a:bodyPr>
          <a:lstStyle/>
          <a:p>
            <a:r>
              <a:rPr lang="en-GB" sz="900" dirty="0" smtClean="0">
                <a:latin typeface="+mn-lt"/>
              </a:rPr>
              <a:t>Wanstead Community Gardeners.</a:t>
            </a:r>
            <a:endParaRPr lang="en-GB" sz="9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5" t="31807" r="63786" b="43936"/>
          <a:stretch/>
        </p:blipFill>
        <p:spPr bwMode="auto">
          <a:xfrm>
            <a:off x="2699792" y="980728"/>
            <a:ext cx="3307990" cy="2495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3" t="31807" r="45698" b="43936"/>
          <a:stretch/>
        </p:blipFill>
        <p:spPr bwMode="auto">
          <a:xfrm>
            <a:off x="5381625" y="3475980"/>
            <a:ext cx="3578485" cy="275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6" t="22963" r="51458" b="54074"/>
          <a:stretch/>
        </p:blipFill>
        <p:spPr bwMode="auto">
          <a:xfrm>
            <a:off x="6007782" y="1030598"/>
            <a:ext cx="2952328" cy="241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72099" r="67569" b="8148"/>
          <a:stretch/>
        </p:blipFill>
        <p:spPr bwMode="auto">
          <a:xfrm>
            <a:off x="2771800" y="3544044"/>
            <a:ext cx="2520280" cy="261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9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Economic appraisal of grassland </a:t>
            </a:r>
            <a:r>
              <a:rPr lang="en-GB" dirty="0" err="1" smtClean="0"/>
              <a:t>mgmt</a:t>
            </a:r>
            <a:r>
              <a:rPr lang="en-GB" dirty="0" smtClean="0"/>
              <a:t> options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7"/>
            <a:ext cx="8229600" cy="5512990"/>
          </a:xfrm>
        </p:spPr>
        <p:txBody>
          <a:bodyPr>
            <a:normAutofit/>
          </a:bodyPr>
          <a:lstStyle/>
          <a:p>
            <a:pPr marL="360363" lvl="1" indent="-360363" algn="just">
              <a:lnSpc>
                <a:spcPct val="90000"/>
              </a:lnSpc>
              <a:buClr>
                <a:srgbClr val="068CA2"/>
              </a:buClr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31849B"/>
                </a:solidFill>
                <a:latin typeface="+mj-lt"/>
              </a:rPr>
              <a:t>What?</a:t>
            </a:r>
            <a:endParaRPr lang="en-GB" b="1" dirty="0">
              <a:solidFill>
                <a:srgbClr val="31849B"/>
              </a:solidFill>
              <a:latin typeface="+mj-lt"/>
            </a:endParaRPr>
          </a:p>
          <a:p>
            <a:pPr marL="360363" lvl="1" indent="-360363" algn="just">
              <a:lnSpc>
                <a:spcPct val="90000"/>
              </a:lnSpc>
              <a:spcAft>
                <a:spcPts val="600"/>
              </a:spcAft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2200" dirty="0">
                <a:latin typeface="+mn-lt"/>
              </a:rPr>
              <a:t>The aim of the appraisal is a cost benefit analysis of the change in different management options</a:t>
            </a:r>
          </a:p>
          <a:p>
            <a:pPr marL="1217613" lvl="3" indent="-360363" algn="just">
              <a:lnSpc>
                <a:spcPct val="150000"/>
              </a:lnSpc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1900" dirty="0"/>
              <a:t>This will include the wider social, environmental and economic </a:t>
            </a:r>
            <a:r>
              <a:rPr lang="en-GB" sz="1900" dirty="0" smtClean="0"/>
              <a:t>benefits</a:t>
            </a:r>
          </a:p>
          <a:p>
            <a:pPr marL="360363" lvl="1" indent="-360363" algn="just">
              <a:lnSpc>
                <a:spcPct val="90000"/>
              </a:lnSpc>
              <a:spcAft>
                <a:spcPts val="600"/>
              </a:spcAft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2200" dirty="0">
                <a:latin typeface="+mn-lt"/>
              </a:rPr>
              <a:t>It will provide  results which can be presented to stakeholders and decision makers</a:t>
            </a:r>
          </a:p>
          <a:p>
            <a:pPr marL="360363" lvl="1" indent="-360363" algn="just">
              <a:lnSpc>
                <a:spcPct val="90000"/>
              </a:lnSpc>
              <a:spcAft>
                <a:spcPts val="600"/>
              </a:spcAft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2200" dirty="0">
                <a:latin typeface="+mn-lt"/>
              </a:rPr>
              <a:t>The completed economic appraisal and process will be provided for inclusion in the project’s Toolkit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57F5-38DE-443C-A5B0-9E8C975FFD5E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031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needs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7"/>
            <a:ext cx="8229600" cy="5512990"/>
          </a:xfrm>
        </p:spPr>
        <p:txBody>
          <a:bodyPr>
            <a:normAutofit/>
          </a:bodyPr>
          <a:lstStyle/>
          <a:p>
            <a:pPr marL="342900" lvl="1" indent="-342900" algn="just">
              <a:lnSpc>
                <a:spcPct val="90000"/>
              </a:lnSpc>
              <a:buClr>
                <a:srgbClr val="068CA2"/>
              </a:buClr>
              <a:buFont typeface="Wingdings" panose="05000000000000000000" pitchFamily="2" charset="2"/>
              <a:buChar char="§"/>
            </a:pPr>
            <a:r>
              <a:rPr lang="en-GB" b="1" dirty="0">
                <a:solidFill>
                  <a:srgbClr val="31849B"/>
                </a:solidFill>
                <a:latin typeface="+mn-lt"/>
              </a:rPr>
              <a:t>Data needs </a:t>
            </a:r>
            <a:endParaRPr lang="en-GB" sz="2200" dirty="0" smtClean="0">
              <a:latin typeface="+mj-lt"/>
            </a:endParaRPr>
          </a:p>
          <a:p>
            <a:pPr marL="360363" lvl="1" indent="-360363" algn="just">
              <a:lnSpc>
                <a:spcPct val="90000"/>
              </a:lnSpc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2200" dirty="0">
                <a:latin typeface="+mj-lt"/>
              </a:rPr>
              <a:t>The baseline/current situation for all sites:</a:t>
            </a:r>
          </a:p>
          <a:p>
            <a:pPr marL="760413" lvl="2" indent="-360363" algn="just"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1900" dirty="0" smtClean="0">
                <a:latin typeface="+mj-lt"/>
              </a:rPr>
              <a:t>Info </a:t>
            </a:r>
            <a:r>
              <a:rPr lang="en-GB" sz="1900" dirty="0">
                <a:latin typeface="+mj-lt"/>
              </a:rPr>
              <a:t>on the presence of, and type of, priority/key/indicator species on the site </a:t>
            </a:r>
          </a:p>
          <a:p>
            <a:pPr marL="760413" lvl="2" indent="-360363" algn="just"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1900" dirty="0">
                <a:latin typeface="+mj-lt"/>
              </a:rPr>
              <a:t>Size (area) – already available </a:t>
            </a:r>
            <a:endParaRPr lang="en-GB" sz="1900" dirty="0" smtClean="0">
              <a:latin typeface="+mj-lt"/>
            </a:endParaRPr>
          </a:p>
          <a:p>
            <a:pPr marL="760413" lvl="2" indent="-360363" algn="just"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1900" dirty="0" smtClean="0">
                <a:latin typeface="+mj-lt"/>
              </a:rPr>
              <a:t>Cost </a:t>
            </a:r>
            <a:r>
              <a:rPr lang="en-GB" sz="1900" dirty="0">
                <a:latin typeface="+mj-lt"/>
              </a:rPr>
              <a:t>of current management </a:t>
            </a:r>
            <a:r>
              <a:rPr lang="en-GB" sz="1900" dirty="0" smtClean="0">
                <a:latin typeface="+mj-lt"/>
              </a:rPr>
              <a:t>activities</a:t>
            </a:r>
          </a:p>
          <a:p>
            <a:pPr marL="400050" lvl="2" indent="0" algn="just">
              <a:buClr>
                <a:srgbClr val="068CA2"/>
              </a:buClr>
              <a:buNone/>
            </a:pPr>
            <a:endParaRPr lang="en-GB" sz="1900" dirty="0">
              <a:latin typeface="+mj-lt"/>
            </a:endParaRPr>
          </a:p>
          <a:p>
            <a:pPr marL="360363" lvl="1" indent="-360363" algn="just">
              <a:lnSpc>
                <a:spcPct val="90000"/>
              </a:lnSpc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2200" dirty="0">
                <a:latin typeface="+mj-lt"/>
              </a:rPr>
              <a:t>For amenity sites (also relevant for larger, accessible road-side verges</a:t>
            </a:r>
            <a:r>
              <a:rPr lang="en-GB" sz="2200" dirty="0" smtClean="0">
                <a:latin typeface="+mj-lt"/>
              </a:rPr>
              <a:t>):</a:t>
            </a:r>
            <a:endParaRPr lang="en-GB" sz="2200" dirty="0">
              <a:latin typeface="+mj-lt"/>
            </a:endParaRPr>
          </a:p>
          <a:p>
            <a:pPr marL="760413" lvl="2" indent="-360363" algn="just">
              <a:lnSpc>
                <a:spcPct val="90000"/>
              </a:lnSpc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1900" dirty="0" smtClean="0">
                <a:latin typeface="+mj-lt"/>
              </a:rPr>
              <a:t>Same </a:t>
            </a:r>
            <a:r>
              <a:rPr lang="en-GB" sz="1900" dirty="0">
                <a:latin typeface="+mj-lt"/>
              </a:rPr>
              <a:t>info as </a:t>
            </a:r>
            <a:r>
              <a:rPr lang="en-GB" sz="1900" dirty="0" smtClean="0">
                <a:latin typeface="+mj-lt"/>
              </a:rPr>
              <a:t>above, and</a:t>
            </a:r>
            <a:endParaRPr lang="en-GB" sz="1900" dirty="0">
              <a:latin typeface="+mj-lt"/>
            </a:endParaRPr>
          </a:p>
          <a:p>
            <a:pPr marL="760413" lvl="2" indent="-360363" algn="just"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1900" dirty="0">
                <a:latin typeface="+mj-lt"/>
              </a:rPr>
              <a:t>Current number of </a:t>
            </a:r>
            <a:r>
              <a:rPr lang="en-GB" sz="1900" dirty="0" smtClean="0">
                <a:latin typeface="+mj-lt"/>
              </a:rPr>
              <a:t>visitors</a:t>
            </a:r>
          </a:p>
          <a:p>
            <a:pPr marL="400050" lvl="2" indent="0" algn="just">
              <a:buClr>
                <a:srgbClr val="068CA2"/>
              </a:buClr>
              <a:buNone/>
            </a:pPr>
            <a:endParaRPr lang="en-GB" sz="1900" dirty="0">
              <a:latin typeface="+mj-lt"/>
            </a:endParaRPr>
          </a:p>
          <a:p>
            <a:pPr marL="360363" lvl="1" indent="-360363" algn="just">
              <a:lnSpc>
                <a:spcPct val="90000"/>
              </a:lnSpc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2200" dirty="0">
                <a:latin typeface="+mj-lt"/>
              </a:rPr>
              <a:t>For management options:</a:t>
            </a:r>
          </a:p>
          <a:p>
            <a:pPr marL="760413" lvl="2" indent="-360363" algn="just"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1900" dirty="0">
                <a:latin typeface="+mj-lt"/>
              </a:rPr>
              <a:t>Biodiversity impacts</a:t>
            </a:r>
          </a:p>
          <a:p>
            <a:pPr marL="760413" lvl="2" indent="-360363" algn="just">
              <a:buClr>
                <a:srgbClr val="068CA2"/>
              </a:buClr>
              <a:buFont typeface="Symbol" panose="05050102010706020507" pitchFamily="18" charset="2"/>
              <a:buChar char=""/>
            </a:pPr>
            <a:r>
              <a:rPr lang="en-GB" sz="1900" dirty="0">
                <a:latin typeface="+mj-lt"/>
              </a:rPr>
              <a:t>Costs of management options</a:t>
            </a:r>
          </a:p>
          <a:p>
            <a:pPr marL="0" indent="0">
              <a:buNone/>
            </a:pPr>
            <a:endParaRPr lang="en-GB" dirty="0" smtClean="0">
              <a:latin typeface="+mj-lt"/>
            </a:endParaRPr>
          </a:p>
          <a:p>
            <a:endParaRPr lang="en-GB" dirty="0" smtClean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57F5-38DE-443C-A5B0-9E8C975FFD5E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34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263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Economic appraisal of grassland mgmt options</vt:lpstr>
      <vt:lpstr>Data needs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</dc:creator>
  <cp:lastModifiedBy>erin</cp:lastModifiedBy>
  <cp:revision>3</cp:revision>
  <dcterms:created xsi:type="dcterms:W3CDTF">2016-10-06T12:14:23Z</dcterms:created>
  <dcterms:modified xsi:type="dcterms:W3CDTF">2016-10-06T12:44:25Z</dcterms:modified>
</cp:coreProperties>
</file>